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D4B6733-6B6B-4519-B418-D422D14C7F5A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B6733-6B6B-4519-B418-D422D14C7F5A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6D4B6733-6B6B-4519-B418-D422D14C7F5A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B6733-6B6B-4519-B418-D422D14C7F5A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D4B6733-6B6B-4519-B418-D422D14C7F5A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B6733-6B6B-4519-B418-D422D14C7F5A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B6733-6B6B-4519-B418-D422D14C7F5A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B6733-6B6B-4519-B418-D422D14C7F5A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D4B6733-6B6B-4519-B418-D422D14C7F5A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B6733-6B6B-4519-B418-D422D14C7F5A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B6733-6B6B-4519-B418-D422D14C7F5A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D4B6733-6B6B-4519-B418-D422D14C7F5A}" type="datetimeFigureOut">
              <a:rPr lang="ru-RU" smtClean="0"/>
              <a:pPr/>
              <a:t>20.07.2017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random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1\Desktop\проект\i (1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34568"/>
            <a:ext cx="2699792" cy="212343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268760"/>
            <a:ext cx="7776864" cy="2376264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</a:t>
            </a:r>
            <a:br>
              <a:rPr lang="ru-RU" sz="54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4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«школьное самоуправление»</a:t>
            </a:r>
            <a:endParaRPr lang="ru-RU" sz="5400" dirty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98308" y="4481736"/>
            <a:ext cx="8145692" cy="2376264"/>
          </a:xfrm>
        </p:spPr>
        <p:txBody>
          <a:bodyPr/>
          <a:lstStyle/>
          <a:p>
            <a:endParaRPr lang="ru-RU" sz="2400" dirty="0" smtClean="0"/>
          </a:p>
          <a:p>
            <a:endParaRPr lang="ru-RU" sz="2400" dirty="0" smtClean="0"/>
          </a:p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Автор: педагог-организатор МБОУ «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Березкинской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ООШ» Гарипова Гульнара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Гумировна</a:t>
            </a: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7239000" cy="80470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Возможные негативные последствия:</a:t>
            </a:r>
            <a:endParaRPr lang="ru-RU" sz="28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56792"/>
            <a:ext cx="7239000" cy="497095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не все учащиеся школы захотят участвовать в коллективных делах класса, школы;</a:t>
            </a:r>
          </a:p>
          <a:p>
            <a:r>
              <a:rPr lang="ru-RU" sz="2400" dirty="0" smtClean="0"/>
              <a:t>возникновение различных форм протеста учащихся и педагогов;</a:t>
            </a:r>
          </a:p>
          <a:p>
            <a:r>
              <a:rPr lang="ru-RU" sz="2400" dirty="0" smtClean="0"/>
              <a:t>появление позиции управления в классных и школьных коллективах по принципу руководство-исполнение. </a:t>
            </a:r>
            <a:endParaRPr lang="ru-RU" sz="2400" dirty="0"/>
          </a:p>
        </p:txBody>
      </p:sp>
      <p:pic>
        <p:nvPicPr>
          <p:cNvPr id="15362" name="Picture 2" descr="http://im1-tub-ru.yandex.net/i?id=30724347-63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4005064"/>
            <a:ext cx="2580878" cy="258087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Цели: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/>
          <a:lstStyle/>
          <a:p>
            <a:pPr algn="ctr"/>
            <a:r>
              <a:rPr lang="ru-RU" dirty="0" smtClean="0"/>
              <a:t>содействие развитию личности ребенка;</a:t>
            </a:r>
          </a:p>
          <a:p>
            <a:pPr algn="ctr"/>
            <a:r>
              <a:rPr lang="ru-RU" dirty="0" smtClean="0"/>
              <a:t>формирование социального опыта детей;</a:t>
            </a:r>
          </a:p>
          <a:p>
            <a:pPr algn="ctr"/>
            <a:r>
              <a:rPr lang="ru-RU" dirty="0" smtClean="0"/>
              <a:t>формирование познавательной и социальной активности детей;</a:t>
            </a:r>
          </a:p>
          <a:p>
            <a:pPr algn="ctr"/>
            <a:r>
              <a:rPr lang="ru-RU" dirty="0" smtClean="0"/>
              <a:t>организация детского досуга.</a:t>
            </a:r>
            <a:endParaRPr lang="ru-RU" dirty="0"/>
          </a:p>
        </p:txBody>
      </p:sp>
      <p:pic>
        <p:nvPicPr>
          <p:cNvPr id="1026" name="Picture 2" descr="http://im1-tub-ru.yandex.net/i?id=328145306-03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34144"/>
            <a:ext cx="3995936" cy="29238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239000" cy="8767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Смысл: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7239000" cy="2016224"/>
          </a:xfrm>
        </p:spPr>
        <p:txBody>
          <a:bodyPr/>
          <a:lstStyle/>
          <a:p>
            <a:pPr algn="ctr"/>
            <a:r>
              <a:rPr lang="ru-RU" dirty="0" smtClean="0"/>
              <a:t>включение учащихся в управленческую деятельность, способствующей формированию их творческой, сознательной активности</a:t>
            </a:r>
            <a:endParaRPr lang="ru-RU" dirty="0"/>
          </a:p>
        </p:txBody>
      </p:sp>
      <p:pic>
        <p:nvPicPr>
          <p:cNvPr id="9218" name="Picture 2" descr="http://im6-tub-ru.yandex.net/i?id=194456562-32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5" y="3636434"/>
            <a:ext cx="2555776" cy="322156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im4-tub-ru.yandex.net/i?id=542122015-21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339752" cy="175481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239000" cy="660688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задачи: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556792"/>
            <a:ext cx="7444680" cy="4710304"/>
          </a:xfrm>
        </p:spPr>
        <p:txBody>
          <a:bodyPr>
            <a:normAutofit/>
          </a:bodyPr>
          <a:lstStyle/>
          <a:p>
            <a:r>
              <a:rPr lang="ru-RU" dirty="0" smtClean="0"/>
              <a:t>дать знания учащимся по проблемам самоуправления;</a:t>
            </a:r>
          </a:p>
          <a:p>
            <a:r>
              <a:rPr lang="ru-RU" dirty="0" smtClean="0"/>
              <a:t>развитие ученического самоуправления в школе;</a:t>
            </a:r>
          </a:p>
          <a:p>
            <a:r>
              <a:rPr lang="ru-RU" dirty="0" smtClean="0"/>
              <a:t>разработка структуры ученического самоуправления;</a:t>
            </a:r>
          </a:p>
          <a:p>
            <a:r>
              <a:rPr lang="ru-RU" dirty="0" smtClean="0"/>
              <a:t>повысить социальную активность учащихся;</a:t>
            </a:r>
          </a:p>
          <a:p>
            <a:r>
              <a:rPr lang="ru-RU" dirty="0" smtClean="0"/>
              <a:t>повысить профессиональную компетентность педагогов;</a:t>
            </a:r>
          </a:p>
          <a:p>
            <a:r>
              <a:rPr lang="ru-RU" dirty="0" smtClean="0"/>
              <a:t>овладеть новыми технологиями воспитания.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im0-tub-ru.yandex.net/i?id=381961125-08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1772816"/>
            <a:ext cx="2445246" cy="22095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166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Принципы: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7239000" cy="547500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равноправия;</a:t>
            </a:r>
          </a:p>
          <a:p>
            <a:r>
              <a:rPr lang="ru-RU" b="1" dirty="0" smtClean="0"/>
              <a:t>выборности;</a:t>
            </a:r>
          </a:p>
          <a:p>
            <a:r>
              <a:rPr lang="ru-RU" b="1" dirty="0" smtClean="0"/>
              <a:t>преемственности;</a:t>
            </a:r>
          </a:p>
          <a:p>
            <a:r>
              <a:rPr lang="ru-RU" b="1" dirty="0" smtClean="0"/>
              <a:t>открытости и гласности;</a:t>
            </a:r>
          </a:p>
          <a:p>
            <a:r>
              <a:rPr lang="ru-RU" b="1" dirty="0" smtClean="0"/>
              <a:t>законности;</a:t>
            </a:r>
          </a:p>
          <a:p>
            <a:r>
              <a:rPr lang="ru-RU" b="1" dirty="0" smtClean="0"/>
              <a:t>целесообразности;</a:t>
            </a:r>
          </a:p>
          <a:p>
            <a:r>
              <a:rPr lang="ru-RU" b="1" dirty="0" smtClean="0"/>
              <a:t>гуманности;</a:t>
            </a:r>
          </a:p>
          <a:p>
            <a:r>
              <a:rPr lang="ru-RU" b="1" dirty="0" smtClean="0"/>
              <a:t>коллегиальности и </a:t>
            </a:r>
            <a:r>
              <a:rPr lang="ru-RU" b="1" dirty="0" err="1" smtClean="0"/>
              <a:t>персональности</a:t>
            </a:r>
            <a:r>
              <a:rPr lang="ru-RU" b="1" dirty="0" smtClean="0"/>
              <a:t>;</a:t>
            </a:r>
          </a:p>
          <a:p>
            <a:r>
              <a:rPr lang="ru-RU" b="1" dirty="0" smtClean="0"/>
              <a:t>свободы и самодеятельности;</a:t>
            </a:r>
          </a:p>
          <a:p>
            <a:r>
              <a:rPr lang="ru-RU" b="1" dirty="0" smtClean="0"/>
              <a:t>критики и самокритики;</a:t>
            </a:r>
          </a:p>
          <a:p>
            <a:r>
              <a:rPr lang="ru-RU" b="1" dirty="0" smtClean="0"/>
              <a:t>совета и согласия;</a:t>
            </a:r>
          </a:p>
          <a:p>
            <a:r>
              <a:rPr lang="ru-RU" b="1" dirty="0" smtClean="0"/>
              <a:t>доброжелательной требовательности;</a:t>
            </a:r>
          </a:p>
          <a:p>
            <a:r>
              <a:rPr lang="ru-RU" b="1" dirty="0" smtClean="0"/>
              <a:t> распределения полномочий;</a:t>
            </a:r>
          </a:p>
          <a:p>
            <a:r>
              <a:rPr lang="ru-RU" b="1" dirty="0" smtClean="0"/>
              <a:t>конкретизации коллективных творческих дел.</a:t>
            </a:r>
            <a:endParaRPr lang="ru-RU" dirty="0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Функции: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7239000" cy="3096344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управленческая;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социально-психологические;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личностно-ориентированные;</a:t>
            </a:r>
          </a:p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самоактивизации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организационное саморегулирование;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коллективный самоконтроль.</a:t>
            </a:r>
          </a:p>
          <a:p>
            <a:endParaRPr lang="ru-RU" dirty="0"/>
          </a:p>
        </p:txBody>
      </p:sp>
      <p:pic>
        <p:nvPicPr>
          <p:cNvPr id="6146" name="Picture 2" descr="http://im4-tub-ru.yandex.net/i?id=111835329-04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221088"/>
            <a:ext cx="5134322" cy="263691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im1-tub-ru.yandex.net/i?id=124667188-27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789040"/>
            <a:ext cx="3796757" cy="250887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7239000" cy="6195088"/>
          </a:xfrm>
        </p:spPr>
        <p:txBody>
          <a:bodyPr numCol="2">
            <a:normAutofit/>
          </a:bodyPr>
          <a:lstStyle/>
          <a:p>
            <a:pPr algn="ctr"/>
            <a:endParaRPr lang="ru-RU" sz="2000" dirty="0" smtClean="0"/>
          </a:p>
          <a:p>
            <a:pPr algn="ctr">
              <a:buNone/>
            </a:pP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МЕТОДЫ:</a:t>
            </a:r>
          </a:p>
          <a:p>
            <a:pPr algn="ctr"/>
            <a:r>
              <a:rPr lang="ru-RU" sz="2000" dirty="0" smtClean="0"/>
              <a:t>общественное поручение;</a:t>
            </a:r>
          </a:p>
          <a:p>
            <a:pPr algn="ctr"/>
            <a:r>
              <a:rPr lang="ru-RU" sz="2000" dirty="0" smtClean="0"/>
              <a:t>общественное мнение;</a:t>
            </a:r>
          </a:p>
          <a:p>
            <a:pPr algn="ctr"/>
            <a:r>
              <a:rPr lang="ru-RU" sz="2000" dirty="0" smtClean="0"/>
              <a:t>убеждение;</a:t>
            </a:r>
          </a:p>
          <a:p>
            <a:pPr algn="ctr"/>
            <a:r>
              <a:rPr lang="ru-RU" sz="2000" dirty="0" smtClean="0"/>
              <a:t>просьба;</a:t>
            </a:r>
          </a:p>
          <a:p>
            <a:pPr algn="ctr"/>
            <a:r>
              <a:rPr lang="ru-RU" sz="2000" dirty="0" smtClean="0"/>
              <a:t>поощрение;</a:t>
            </a:r>
          </a:p>
          <a:p>
            <a:pPr algn="ctr"/>
            <a:r>
              <a:rPr lang="ru-RU" sz="2000" dirty="0" smtClean="0"/>
              <a:t>личный пример;</a:t>
            </a:r>
          </a:p>
          <a:p>
            <a:pPr algn="ctr"/>
            <a:r>
              <a:rPr lang="ru-RU" sz="2000" dirty="0" smtClean="0"/>
              <a:t>совет.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sz="32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2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2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2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2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ФОРМЫ:</a:t>
            </a:r>
          </a:p>
          <a:p>
            <a:r>
              <a:rPr lang="ru-RU" sz="2000" dirty="0" smtClean="0"/>
              <a:t>заседания Школьного ученического совета;</a:t>
            </a:r>
          </a:p>
          <a:p>
            <a:r>
              <a:rPr lang="ru-RU" sz="2000" dirty="0" smtClean="0"/>
              <a:t>заседания Советов по направлениям деятельности;</a:t>
            </a:r>
          </a:p>
          <a:p>
            <a:r>
              <a:rPr lang="ru-RU" sz="2000" dirty="0" smtClean="0"/>
              <a:t>круглые столы, деловые игры.</a:t>
            </a:r>
          </a:p>
          <a:p>
            <a:pPr algn="ctr">
              <a:buNone/>
            </a:pPr>
            <a:endParaRPr lang="ru-RU" sz="20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im0-tub-ru.yandex.net/i?id=469084892-50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60648"/>
            <a:ext cx="2662411" cy="264477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483768" y="332656"/>
            <a:ext cx="468052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Администрация школы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 преподавательский коллектив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1988840"/>
            <a:ext cx="2088232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Президент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284984"/>
            <a:ext cx="1863824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Сектор досуга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700808"/>
            <a:ext cx="1855440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Сектор управления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35896" y="5229200"/>
            <a:ext cx="237626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Шефский сектор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03848" y="3501008"/>
            <a:ext cx="29523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Совет самоуправления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92280" y="5157192"/>
            <a:ext cx="1872208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Пресс-центр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64288" y="3429000"/>
            <a:ext cx="1821904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Сектор спорта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092280" y="1772816"/>
            <a:ext cx="1872208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Учебный сектор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1520" y="5085184"/>
            <a:ext cx="2448272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Сектор дисциплины и порядка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H="1" flipV="1">
            <a:off x="2195736" y="2420888"/>
            <a:ext cx="1152128" cy="1008112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2051720" y="3861048"/>
            <a:ext cx="1080120" cy="0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1979712" y="4293096"/>
            <a:ext cx="1368152" cy="648072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5940152" y="2420888"/>
            <a:ext cx="1008112" cy="1008112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V="1">
            <a:off x="4644008" y="4365104"/>
            <a:ext cx="0" cy="720080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5724128" y="4365104"/>
            <a:ext cx="1296144" cy="720080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6228184" y="3933056"/>
            <a:ext cx="864096" cy="0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4644008" y="2852936"/>
            <a:ext cx="0" cy="576064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4572000" y="1196752"/>
            <a:ext cx="0" cy="648072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http://im4-tub-ru.yandex.net/i?id=106537237-45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05000" cy="1428750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1907704" y="0"/>
            <a:ext cx="5040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hlinkClick r:id="" action="ppaction://noaction"/>
              </a:rPr>
              <a:t>*</a:t>
            </a:r>
            <a:endParaRPr lang="ru-RU" sz="60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m5-tub-ru.yandex.net/i?id=165275126-16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23112" y="4437112"/>
            <a:ext cx="2420888" cy="24208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  <a:endParaRPr lang="ru-RU" sz="32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>
            <a:normAutofit/>
          </a:bodyPr>
          <a:lstStyle/>
          <a:p>
            <a:r>
              <a:rPr lang="ru-RU" dirty="0" smtClean="0"/>
              <a:t>воспитание активного члена общества;</a:t>
            </a:r>
          </a:p>
          <a:p>
            <a:r>
              <a:rPr lang="ru-RU" dirty="0" smtClean="0"/>
              <a:t>создание физически и социально здоровых, организованных школьных коллективов и воспитание самоуправляемой личности;</a:t>
            </a:r>
          </a:p>
          <a:p>
            <a:r>
              <a:rPr lang="ru-RU" dirty="0" smtClean="0"/>
              <a:t>развитие ученического самоуправления;</a:t>
            </a:r>
          </a:p>
          <a:p>
            <a:pPr fontAlgn="base"/>
            <a:r>
              <a:rPr lang="ru-RU" dirty="0" smtClean="0"/>
              <a:t>развитие и совершенствование системы управления школой через развитие ученического самоуправления;</a:t>
            </a:r>
          </a:p>
          <a:p>
            <a:pPr fontAlgn="base"/>
            <a:r>
              <a:rPr lang="ru-RU" dirty="0" smtClean="0"/>
              <a:t>повышение уровня правовой культуры;</a:t>
            </a:r>
          </a:p>
          <a:p>
            <a:pPr fontAlgn="base"/>
            <a:r>
              <a:rPr lang="ru-RU" dirty="0" smtClean="0"/>
              <a:t>успешная самореализация обучающихся школы.</a:t>
            </a:r>
          </a:p>
          <a:p>
            <a:endParaRPr lang="ru-RU" dirty="0" smtClean="0"/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380</TotalTime>
  <Words>284</Words>
  <Application>Microsoft Office PowerPoint</Application>
  <PresentationFormat>Экран (4:3)</PresentationFormat>
  <Paragraphs>86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Изящная</vt:lpstr>
      <vt:lpstr>Проект «школьное самоуправление»</vt:lpstr>
      <vt:lpstr>Цели:</vt:lpstr>
      <vt:lpstr>Смысл:</vt:lpstr>
      <vt:lpstr>задачи:</vt:lpstr>
      <vt:lpstr>Принципы:</vt:lpstr>
      <vt:lpstr>Функции:</vt:lpstr>
      <vt:lpstr>Презентация PowerPoint</vt:lpstr>
      <vt:lpstr>Презентация PowerPoint</vt:lpstr>
      <vt:lpstr>Ожидаемые результаты:</vt:lpstr>
      <vt:lpstr>Возможные негативные последствия: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</dc:title>
  <dc:creator>user1</dc:creator>
  <cp:lastModifiedBy>agb-user</cp:lastModifiedBy>
  <cp:revision>43</cp:revision>
  <dcterms:created xsi:type="dcterms:W3CDTF">2013-12-03T12:41:14Z</dcterms:created>
  <dcterms:modified xsi:type="dcterms:W3CDTF">2017-07-20T15:07:17Z</dcterms:modified>
</cp:coreProperties>
</file>